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7" r:id="rId4"/>
    <p:sldId id="268" r:id="rId5"/>
    <p:sldId id="269" r:id="rId6"/>
    <p:sldId id="259" r:id="rId7"/>
    <p:sldId id="260" r:id="rId8"/>
    <p:sldId id="261" r:id="rId9"/>
    <p:sldId id="262" r:id="rId10"/>
    <p:sldId id="258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4720" autoAdjust="0"/>
    <p:restoredTop sz="90929"/>
  </p:normalViewPr>
  <p:slideViewPr>
    <p:cSldViewPr snapToGrid="0" snapToObjects="1">
      <p:cViewPr varScale="1">
        <p:scale>
          <a:sx n="101" d="100"/>
          <a:sy n="101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0BFB-47DC-5745-8020-4462D2FA2A30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964EF-D38A-EA44-BC1C-C0327D465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38EBE-A317-454A-8DC3-B51E40FFBF41}" type="datetimeFigureOut">
              <a:rPr lang="en-US" smtClean="0"/>
              <a:pPr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8014-C2B4-C44F-A034-89A9CB683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</a:t>
            </a:r>
            <a:r>
              <a:rPr lang="en-US" baseline="0" dirty="0" smtClean="0"/>
              <a:t> was able to demonstrate her understanding of how to write a personal narrative and stayed with the main idea. </a:t>
            </a:r>
            <a:r>
              <a:rPr lang="en-US" baseline="0" dirty="0" err="1" smtClean="0"/>
              <a:t>Beginnning</a:t>
            </a:r>
            <a:r>
              <a:rPr lang="en-US" baseline="0" dirty="0" smtClean="0"/>
              <a:t> and ending sound and using I and ending with a period.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014-C2B4-C44F-A034-89A9CB683C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014-C2B4-C44F-A034-89A9CB683C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learning to write well helps children to be better readers. They are observing the way writing is used in our everyday lives.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84A-C937-644E-BF2D-045813C9D5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engaging in writing, young children often mirror what they see around them – adults and older children writing lists, notes, text messaging.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014-C2B4-C44F-A034-89A9CB683C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84A-C937-644E-BF2D-045813C9D5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your child write instructions for taking care of the family pet.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Write a letter or thank you note to a relative. Talk through what your child wants to say before writing begins.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Make a shopping list before going to the grocery store.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 keeping a personal diary, a household guestbook, or a baby book for a younger sibling.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84A-C937-644E-BF2D-045813C9D5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014-C2B4-C44F-A034-89A9CB683C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014-C2B4-C44F-A034-89A9CB683C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spelling and conventions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84A-C937-644E-BF2D-045813C9D5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4114800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B662E00-07D3-4844-B6FA-D93906B38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C6BC16-4E2F-B947-9EFF-73B0183A0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565E80-9094-0F45-90C1-C2E257AED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4F108E-6068-7D4B-877A-D9D8E5E46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06DCC0-915F-DE41-A2C3-C38501923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9790D1-955E-2149-BBE1-6530B9CDF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359F8D-CA73-F346-9088-D758D4B2F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013025-A869-5546-BF97-3661E7F8C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EBD72C-C84E-0F44-A1E7-084FEACE1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330AD3-E1A8-774C-A856-D26562888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1AAA5D-CF32-D944-8540-AC2887EAF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+mn-lt"/>
              </a:defRPr>
            </a:lvl1pPr>
          </a:lstStyle>
          <a:p>
            <a:fld id="{2D980157-6009-0348-A46F-A0D53D990D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C Futura Casual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463" y="0"/>
            <a:ext cx="8975537" cy="361527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halkboard"/>
                <a:cs typeface="Chalkboard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chemeClr val="accent1"/>
                </a:solidFill>
                <a:latin typeface="Chalkboard"/>
                <a:cs typeface="Chalkboard"/>
              </a:rPr>
              <a:t>Helping your Child at Home with Writing!</a:t>
            </a:r>
            <a:endParaRPr lang="en-US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4295"/>
            <a:ext cx="6400800" cy="313582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Kindergarten and First Grade</a:t>
            </a:r>
          </a:p>
          <a:p>
            <a:endParaRPr lang="en-US" sz="1100" dirty="0" smtClean="0">
              <a:solidFill>
                <a:schemeClr val="accent2"/>
              </a:solidFill>
              <a:latin typeface="Chalkboard"/>
              <a:cs typeface="Chalkboard"/>
            </a:endParaRPr>
          </a:p>
          <a:p>
            <a:endParaRPr lang="en-US" sz="1100" dirty="0" smtClean="0">
              <a:solidFill>
                <a:schemeClr val="accent2"/>
              </a:solidFill>
              <a:latin typeface="Chalkboard"/>
              <a:cs typeface="Chalkboard"/>
            </a:endParaRPr>
          </a:p>
          <a:p>
            <a:endParaRPr lang="en-US" sz="1100" dirty="0" smtClean="0">
              <a:solidFill>
                <a:schemeClr val="accent2"/>
              </a:solidFill>
              <a:latin typeface="Chalkboard"/>
              <a:cs typeface="Chalkboard"/>
            </a:endParaRPr>
          </a:p>
          <a:p>
            <a:r>
              <a:rPr lang="en-US" sz="1100" dirty="0" smtClean="0">
                <a:solidFill>
                  <a:schemeClr val="accent2"/>
                </a:solidFill>
                <a:latin typeface="Chalkboard"/>
                <a:cs typeface="Chalkboard"/>
              </a:rPr>
              <a:t>Created by Megan </a:t>
            </a:r>
            <a:r>
              <a:rPr lang="en-US" sz="11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Corrao</a:t>
            </a:r>
            <a:endParaRPr lang="en-US" sz="11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5" name="Picture 4" descr="hand-writing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887" y="2918494"/>
            <a:ext cx="2052113" cy="2611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6856" y="5859409"/>
            <a:ext cx="1371600" cy="82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0285"/>
            <a:ext cx="9144000" cy="153231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Activities to do at Home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752601"/>
            <a:ext cx="7772400" cy="4814970"/>
          </a:xfrm>
        </p:spPr>
        <p:txBody>
          <a:bodyPr/>
          <a:lstStyle/>
          <a:p>
            <a:pPr lvl="0"/>
            <a:r>
              <a:rPr lang="en-US" sz="3600" b="1" dirty="0" smtClean="0">
                <a:latin typeface="Chalkboard"/>
                <a:cs typeface="Chalkboard"/>
              </a:rPr>
              <a:t>The photographic activity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b="1" dirty="0" smtClean="0">
                <a:latin typeface="Chalkboard"/>
                <a:cs typeface="Chalkboard"/>
              </a:rPr>
              <a:t>Authentic writing experiences (letters, emails, thank you notes, grocery store lists)</a:t>
            </a:r>
          </a:p>
          <a:p>
            <a:r>
              <a:rPr lang="en-US" sz="3600" b="1" dirty="0" smtClean="0">
                <a:latin typeface="Chalkboard"/>
                <a:cs typeface="Chalkboard"/>
              </a:rPr>
              <a:t>Menus</a:t>
            </a:r>
          </a:p>
          <a:p>
            <a:r>
              <a:rPr lang="en-US" sz="3600" b="1" dirty="0" smtClean="0">
                <a:latin typeface="Chalkboard"/>
                <a:cs typeface="Chalkboard"/>
              </a:rPr>
              <a:t>Diaries/Journals</a:t>
            </a:r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b="1" dirty="0" smtClean="0">
                <a:latin typeface="Chalkboard"/>
                <a:cs typeface="Chalkboard"/>
              </a:rPr>
              <a:t>Create books</a:t>
            </a:r>
            <a:endParaRPr lang="en-US" sz="3600" dirty="0" smtClean="0">
              <a:latin typeface="Chalkboard"/>
              <a:cs typeface="Chalkboard"/>
            </a:endParaRPr>
          </a:p>
          <a:p>
            <a:pPr>
              <a:buNone/>
            </a:pPr>
            <a:endParaRPr lang="en-US" sz="3200" b="1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halkboard"/>
                <a:cs typeface="Chalkboard"/>
              </a:rPr>
              <a:t>Activities continued..</a:t>
            </a:r>
            <a:endParaRPr lang="en-US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Genre Writing</a:t>
            </a:r>
          </a:p>
          <a:p>
            <a:r>
              <a:rPr lang="en-US" b="1" dirty="0" smtClean="0">
                <a:latin typeface="Chalkboard"/>
                <a:cs typeface="Chalkboard"/>
              </a:rPr>
              <a:t>Travel Logs/Memoir</a:t>
            </a:r>
          </a:p>
          <a:p>
            <a:r>
              <a:rPr lang="en-US" b="1" dirty="0" smtClean="0">
                <a:latin typeface="Chalkboard"/>
                <a:cs typeface="Chalkboard"/>
              </a:rPr>
              <a:t>Nature Journals </a:t>
            </a:r>
          </a:p>
          <a:p>
            <a:r>
              <a:rPr lang="en-US" b="1" dirty="0" smtClean="0">
                <a:latin typeface="Chalkboard"/>
                <a:cs typeface="Chalkboard"/>
              </a:rPr>
              <a:t>Word Games to teach Writing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1697"/>
            <a:ext cx="7772400" cy="13509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halkboard"/>
                <a:cs typeface="Chalkboard"/>
              </a:rPr>
              <a:t>Most importantly…</a:t>
            </a:r>
            <a:br>
              <a:rPr lang="en-US" dirty="0" smtClean="0">
                <a:solidFill>
                  <a:srgbClr val="1F497D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rgbClr val="1F497D"/>
                </a:solidFill>
                <a:latin typeface="Chalkboard"/>
                <a:cs typeface="Chalkboard"/>
              </a:rPr>
              <a:t>have fun with writing!</a:t>
            </a:r>
            <a:endParaRPr lang="en-US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2015671"/>
            <a:ext cx="52197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halkboard"/>
                <a:cs typeface="Chalkboard"/>
              </a:rPr>
              <a:t>Kindergarten Genres</a:t>
            </a:r>
            <a:endParaRPr lang="en-US" b="1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Chalkboard"/>
                <a:cs typeface="Chalkboard"/>
              </a:rPr>
              <a:t>Writing about Reading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Non-fiction-ABC book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Book Reviews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Thank you Letter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Personal Narrative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Picture/Fact Book</a:t>
            </a:r>
          </a:p>
          <a:p>
            <a:pPr algn="ctr"/>
            <a:r>
              <a:rPr lang="en-US" sz="3200" dirty="0" smtClean="0">
                <a:latin typeface="Chalkboard"/>
                <a:cs typeface="Chalkboard"/>
              </a:rPr>
              <a:t>Poetry</a:t>
            </a:r>
            <a:endParaRPr lang="en-US" sz="3200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halkboard"/>
                <a:cs typeface="Chalkboard"/>
              </a:rPr>
              <a:t>First Grade Genres</a:t>
            </a:r>
            <a:endParaRPr lang="en-US" b="1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board"/>
                <a:cs typeface="Chalkboard"/>
              </a:rPr>
              <a:t>Writing about Reading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Personal Narrative (Narrative)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Friendly Letters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Book Review (Opinion)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Realistic Fiction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All About (Informative)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How to Book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Poetry</a:t>
            </a:r>
          </a:p>
          <a:p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88" y="609600"/>
            <a:ext cx="8169012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Chalkboard"/>
                <a:cs typeface="Chalkboard"/>
              </a:rPr>
              <a:t>Kindergarten Personal Narrative</a:t>
            </a:r>
            <a:endParaRPr lang="en-US" sz="44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Screen shot 2015-04-16 at 2.53.1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4785" r="-24785"/>
          <a:stretch>
            <a:fillRect/>
          </a:stretch>
        </p:blipFill>
        <p:spPr>
          <a:xfrm>
            <a:off x="685800" y="2006349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1497"/>
            <a:ext cx="8839095" cy="150110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Chalkboard"/>
                <a:cs typeface="Chalkboard"/>
              </a:rPr>
              <a:t>First Grade Personal Narrative</a:t>
            </a:r>
            <a:endParaRPr lang="en-US" sz="4000" b="1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Screen shot 2015-04-16 at 3.01.36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1298" r="-11298"/>
          <a:stretch>
            <a:fillRect/>
          </a:stretch>
        </p:blipFill>
        <p:spPr>
          <a:xfrm>
            <a:off x="314335" y="1513678"/>
            <a:ext cx="911201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Chalkboard"/>
                <a:cs typeface="Chalkboard"/>
              </a:rPr>
              <a:t>Reading and Writing are connected!</a:t>
            </a:r>
            <a:endParaRPr lang="en-US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77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900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900" dirty="0" smtClean="0">
                <a:solidFill>
                  <a:srgbClr val="1F497D"/>
                </a:solidFill>
                <a:latin typeface="Chalkboard"/>
                <a:ea typeface="+mj-ea"/>
                <a:cs typeface="Chalkboard"/>
              </a:rPr>
              <a:t>Writing </a:t>
            </a:r>
            <a:r>
              <a:rPr lang="en-US" dirty="0" smtClean="0">
                <a:latin typeface="Chalkboard"/>
                <a:cs typeface="Chalkboard"/>
              </a:rPr>
              <a:t>helps kids become </a:t>
            </a:r>
          </a:p>
          <a:p>
            <a:pPr algn="ctr">
              <a:buNone/>
            </a:pPr>
            <a:r>
              <a:rPr lang="en-US" dirty="0" smtClean="0">
                <a:latin typeface="Chalkboard"/>
                <a:cs typeface="Chalkboard"/>
              </a:rPr>
              <a:t>better readers! </a:t>
            </a:r>
            <a:endParaRPr lang="en-US" dirty="0" smtClean="0">
              <a:latin typeface="Chalkboard"/>
              <a:cs typeface="Chalkboard"/>
              <a:sym typeface="Wingding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77" y="19812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96"/>
            <a:ext cx="9144000" cy="1597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Children mirror what they see around them; parents and older siblings writing notes, lists, text messaging, and answering emails</a:t>
            </a:r>
            <a:endParaRPr lang="en-US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154714"/>
            <a:ext cx="2590800" cy="242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160"/>
            <a:ext cx="9144000" cy="12957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Focus on meaning first. </a:t>
            </a:r>
            <a:b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Write with the reader in mind.</a:t>
            </a:r>
            <a:endParaRPr lang="en-US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1884162"/>
            <a:ext cx="3873500" cy="4600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halkboard"/>
                <a:cs typeface="Chalkboard"/>
              </a:rPr>
              <a:t>Purposeful writing activities to do with your child!</a:t>
            </a:r>
            <a:endParaRPr lang="en-US" b="1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12" y="3701419"/>
            <a:ext cx="3155713" cy="2671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269" y="4126902"/>
            <a:ext cx="3369531" cy="224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o Wri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to Write.pot</Template>
  <TotalTime>2651</TotalTime>
  <Words>369</Words>
  <Application>Microsoft Macintosh PowerPoint</Application>
  <PresentationFormat>On-screen Show (4:3)</PresentationFormat>
  <Paragraphs>71</Paragraphs>
  <Slides>12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Learning to Write</vt:lpstr>
      <vt:lpstr> Helping your Child at Home with Writing!</vt:lpstr>
      <vt:lpstr>Kindergarten Genres</vt:lpstr>
      <vt:lpstr>First Grade Genres</vt:lpstr>
      <vt:lpstr>Kindergarten Personal Narrative</vt:lpstr>
      <vt:lpstr>First Grade Personal Narrative</vt:lpstr>
      <vt:lpstr>Reading and Writing are connected!</vt:lpstr>
      <vt:lpstr>   Children mirror what they see around them; parents and older siblings writing notes, lists, text messaging, and answering emails</vt:lpstr>
      <vt:lpstr>Focus on meaning first.  Write with the reader in mind.</vt:lpstr>
      <vt:lpstr>Purposeful writing activities to do with your child!</vt:lpstr>
      <vt:lpstr> Activities to do at Home: </vt:lpstr>
      <vt:lpstr>Activities continued..</vt:lpstr>
      <vt:lpstr>Most importantly… have fun with writing!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County Administrator</dc:creator>
  <cp:lastModifiedBy>Howard County Administrator</cp:lastModifiedBy>
  <cp:revision>19</cp:revision>
  <cp:lastPrinted>2015-04-16T19:38:28Z</cp:lastPrinted>
  <dcterms:created xsi:type="dcterms:W3CDTF">2015-04-16T18:05:44Z</dcterms:created>
  <dcterms:modified xsi:type="dcterms:W3CDTF">2015-04-16T20:36:30Z</dcterms:modified>
</cp:coreProperties>
</file>