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sldIdLst>
    <p:sldId id="256" r:id="rId2"/>
    <p:sldId id="257" r:id="rId3"/>
    <p:sldId id="279" r:id="rId4"/>
    <p:sldId id="285" r:id="rId5"/>
    <p:sldId id="286" r:id="rId6"/>
    <p:sldId id="287" r:id="rId7"/>
    <p:sldId id="288" r:id="rId8"/>
    <p:sldId id="280" r:id="rId9"/>
    <p:sldId id="292" r:id="rId10"/>
    <p:sldId id="281" r:id="rId11"/>
    <p:sldId id="282" r:id="rId12"/>
    <p:sldId id="283" r:id="rId13"/>
    <p:sldId id="289" r:id="rId14"/>
    <p:sldId id="290" r:id="rId15"/>
    <p:sldId id="293" r:id="rId16"/>
    <p:sldId id="291" r:id="rId17"/>
    <p:sldId id="294" r:id="rId18"/>
    <p:sldId id="295" r:id="rId19"/>
    <p:sldId id="284" r:id="rId2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282828"/>
    <a:srgbClr val="4D4D4D"/>
    <a:srgbClr val="B92D14"/>
    <a:srgbClr val="35759D"/>
    <a:srgbClr val="35B19D"/>
    <a:srgbClr val="000000"/>
    <a:srgbClr val="E8E8E8"/>
    <a:srgbClr val="4B9600"/>
    <a:srgbClr val="366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2536" autoAdjust="0"/>
    <p:restoredTop sz="79811" autoAdjust="0"/>
  </p:normalViewPr>
  <p:slideViewPr>
    <p:cSldViewPr>
      <p:cViewPr>
        <p:scale>
          <a:sx n="70" d="100"/>
          <a:sy n="70" d="100"/>
        </p:scale>
        <p:origin x="-1576" y="-3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7DC46D2-8CE1-894B-8FA7-D92DBC8AB8F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ヒラギノ角ゴ Pro W3"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E4810-184D-9442-8200-BED2F6AF6129}"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DC46D2-8CE1-894B-8FA7-D92DBC8AB8F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C46D2-8CE1-894B-8FA7-D92DBC8AB8F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C46D2-8CE1-894B-8FA7-D92DBC8AB8F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C46D2-8CE1-894B-8FA7-D92DBC8AB8F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C46D2-8CE1-894B-8FA7-D92DBC8AB8F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C46D2-8CE1-894B-8FA7-D92DBC8AB8F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DC46D2-8CE1-894B-8FA7-D92DBC8AB8F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DC46D2-8CE1-894B-8FA7-D92DBC8AB8F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C46D2-8CE1-894B-8FA7-D92DBC8AB8F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DC46D2-8CE1-894B-8FA7-D92DBC8AB8F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1EF11-ECB5-314C-AA7D-C9326CE9D5DC}"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46B48-507F-FF40-81B7-DB093B118A8F}"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DC46D2-8CE1-894B-8FA7-D92DBC8AB8F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DC46D2-8CE1-894B-8FA7-D92DBC8AB8F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DC46D2-8CE1-894B-8FA7-D92DBC8AB8F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DC46D2-8CE1-894B-8FA7-D92DBC8AB8F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DC46D2-8CE1-894B-8FA7-D92DBC8AB8F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DC46D2-8CE1-894B-8FA7-D92DBC8AB8F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Microsoft Sans Serif" charset="0"/>
        </a:defRPr>
      </a:lvl2pPr>
      <a:lvl3pPr algn="l" rtl="0" fontAlgn="base">
        <a:spcBef>
          <a:spcPct val="0"/>
        </a:spcBef>
        <a:spcAft>
          <a:spcPct val="0"/>
        </a:spcAft>
        <a:defRPr sz="4400">
          <a:solidFill>
            <a:schemeClr val="tx1"/>
          </a:solidFill>
          <a:latin typeface="Microsoft Sans Serif" charset="0"/>
        </a:defRPr>
      </a:lvl3pPr>
      <a:lvl4pPr algn="l" rtl="0" fontAlgn="base">
        <a:spcBef>
          <a:spcPct val="0"/>
        </a:spcBef>
        <a:spcAft>
          <a:spcPct val="0"/>
        </a:spcAft>
        <a:defRPr sz="4400">
          <a:solidFill>
            <a:schemeClr val="tx1"/>
          </a:solidFill>
          <a:latin typeface="Microsoft Sans Serif" charset="0"/>
        </a:defRPr>
      </a:lvl4pPr>
      <a:lvl5pPr algn="l" rtl="0" fontAlgn="base">
        <a:spcBef>
          <a:spcPct val="0"/>
        </a:spcBef>
        <a:spcAft>
          <a:spcPct val="0"/>
        </a:spcAft>
        <a:defRPr sz="4400">
          <a:solidFill>
            <a:schemeClr val="tx1"/>
          </a:solidFill>
          <a:latin typeface="Microsoft Sans Serif" charset="0"/>
        </a:defRPr>
      </a:lvl5pPr>
      <a:lvl6pPr marL="457200" algn="l" rtl="0" fontAlgn="base">
        <a:spcBef>
          <a:spcPct val="0"/>
        </a:spcBef>
        <a:spcAft>
          <a:spcPct val="0"/>
        </a:spcAft>
        <a:defRPr sz="4400">
          <a:solidFill>
            <a:schemeClr val="tx1"/>
          </a:solidFill>
          <a:latin typeface="Microsoft Sans Serif" charset="0"/>
        </a:defRPr>
      </a:lvl6pPr>
      <a:lvl7pPr marL="914400" algn="l" rtl="0" fontAlgn="base">
        <a:spcBef>
          <a:spcPct val="0"/>
        </a:spcBef>
        <a:spcAft>
          <a:spcPct val="0"/>
        </a:spcAft>
        <a:defRPr sz="4400">
          <a:solidFill>
            <a:schemeClr val="tx1"/>
          </a:solidFill>
          <a:latin typeface="Microsoft Sans Serif" charset="0"/>
        </a:defRPr>
      </a:lvl7pPr>
      <a:lvl8pPr marL="1371600" algn="l" rtl="0" fontAlgn="base">
        <a:spcBef>
          <a:spcPct val="0"/>
        </a:spcBef>
        <a:spcAft>
          <a:spcPct val="0"/>
        </a:spcAft>
        <a:defRPr sz="4400">
          <a:solidFill>
            <a:schemeClr val="tx1"/>
          </a:solidFill>
          <a:latin typeface="Microsoft Sans Serif" charset="0"/>
        </a:defRPr>
      </a:lvl8pPr>
      <a:lvl9pPr marL="1828800" algn="l" rtl="0" fontAlgn="base">
        <a:spcBef>
          <a:spcPct val="0"/>
        </a:spcBef>
        <a:spcAft>
          <a:spcPct val="0"/>
        </a:spcAft>
        <a:defRPr sz="4400">
          <a:solidFill>
            <a:schemeClr val="tx1"/>
          </a:solidFill>
          <a:latin typeface="Microsoft Sans Serif"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ヒラギノ角ゴ Pro W3" charset="-128"/>
        </a:defRPr>
      </a:lvl2pPr>
      <a:lvl3pPr marL="1143000" indent="-228600" algn="l" rtl="0" fontAlgn="base">
        <a:spcBef>
          <a:spcPct val="20000"/>
        </a:spcBef>
        <a:spcAft>
          <a:spcPct val="0"/>
        </a:spcAft>
        <a:buChar char="•"/>
        <a:defRPr sz="2400">
          <a:solidFill>
            <a:schemeClr val="tx1"/>
          </a:solidFill>
          <a:latin typeface="+mn-lt"/>
          <a:ea typeface="ヒラギノ角ゴ Pro W3" charset="-128"/>
        </a:defRPr>
      </a:lvl3pPr>
      <a:lvl4pPr marL="1600200" indent="-228600" algn="l" rtl="0" fontAlgn="base">
        <a:spcBef>
          <a:spcPct val="20000"/>
        </a:spcBef>
        <a:spcAft>
          <a:spcPct val="0"/>
        </a:spcAft>
        <a:buChar char="–"/>
        <a:defRPr sz="2000">
          <a:solidFill>
            <a:schemeClr val="tx1"/>
          </a:solidFill>
          <a:latin typeface="+mn-lt"/>
          <a:ea typeface="ヒラギノ角ゴ Pro W3" charset="-128"/>
        </a:defRPr>
      </a:lvl4pPr>
      <a:lvl5pPr marL="2057400" indent="-228600" algn="l" rtl="0" fontAlgn="base">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057400" y="3962400"/>
            <a:ext cx="6629400" cy="1295400"/>
          </a:xfrm>
        </p:spPr>
        <p:txBody>
          <a:bodyPr/>
          <a:lstStyle/>
          <a:p>
            <a:r>
              <a:rPr lang="en-US" sz="4400" b="1" i="1" dirty="0" smtClean="0">
                <a:solidFill>
                  <a:schemeClr val="accent4">
                    <a:lumMod val="50000"/>
                  </a:schemeClr>
                </a:solidFill>
              </a:rPr>
              <a:t>Spring into Writing</a:t>
            </a:r>
            <a:endParaRPr lang="ru-RU" sz="4400" b="1" i="1" dirty="0">
              <a:solidFill>
                <a:schemeClr val="accent4">
                  <a:lumMod val="50000"/>
                </a:schemeClr>
              </a:solidFill>
            </a:endParaRPr>
          </a:p>
        </p:txBody>
      </p:sp>
      <p:sp>
        <p:nvSpPr>
          <p:cNvPr id="6" name="TextBox 5"/>
          <p:cNvSpPr txBox="1"/>
          <p:nvPr/>
        </p:nvSpPr>
        <p:spPr>
          <a:xfrm>
            <a:off x="4419600" y="5257800"/>
            <a:ext cx="3962400" cy="1200328"/>
          </a:xfrm>
          <a:prstGeom prst="rect">
            <a:avLst/>
          </a:prstGeom>
          <a:noFill/>
        </p:spPr>
        <p:txBody>
          <a:bodyPr wrap="square" rtlCol="0">
            <a:spAutoFit/>
          </a:bodyPr>
          <a:lstStyle/>
          <a:p>
            <a:pPr algn="r"/>
            <a:r>
              <a:rPr lang="en-US" dirty="0" smtClean="0">
                <a:solidFill>
                  <a:schemeClr val="accent4">
                    <a:lumMod val="50000"/>
                  </a:schemeClr>
                </a:solidFill>
              </a:rPr>
              <a:t>Presented by the Language Arts Committee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5-04-12 at 10.42.34 PM.png"/>
          <p:cNvPicPr>
            <a:picLocks noGrp="1" noChangeAspect="1"/>
          </p:cNvPicPr>
          <p:nvPr>
            <p:ph idx="1"/>
          </p:nvPr>
        </p:nvPicPr>
        <p:blipFill>
          <a:blip r:embed="rId3"/>
          <a:srcRect l="-59672" r="-59672"/>
          <a:stretch>
            <a:fillRect/>
          </a:stretch>
        </p:blipFill>
        <p:spPr>
          <a:xfrm>
            <a:off x="0" y="304800"/>
            <a:ext cx="11506200" cy="6172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09600"/>
            <a:ext cx="5562600" cy="762000"/>
          </a:xfrm>
        </p:spPr>
        <p:txBody>
          <a:bodyPr/>
          <a:lstStyle/>
          <a:p>
            <a:pPr algn="ctr"/>
            <a:r>
              <a:rPr lang="en-US" dirty="0" smtClean="0">
                <a:solidFill>
                  <a:schemeClr val="accent4">
                    <a:lumMod val="50000"/>
                  </a:schemeClr>
                </a:solidFill>
              </a:rPr>
              <a:t>Motivation</a:t>
            </a:r>
            <a:endParaRPr lang="en-US" dirty="0">
              <a:solidFill>
                <a:schemeClr val="accent4">
                  <a:lumMod val="50000"/>
                </a:schemeClr>
              </a:solidFill>
            </a:endParaRPr>
          </a:p>
        </p:txBody>
      </p:sp>
      <p:sp>
        <p:nvSpPr>
          <p:cNvPr id="3" name="Content Placeholder 2"/>
          <p:cNvSpPr>
            <a:spLocks noGrp="1"/>
          </p:cNvSpPr>
          <p:nvPr>
            <p:ph idx="1"/>
          </p:nvPr>
        </p:nvSpPr>
        <p:spPr>
          <a:xfrm>
            <a:off x="1828800" y="1676400"/>
            <a:ext cx="6781800" cy="4191000"/>
          </a:xfrm>
        </p:spPr>
        <p:txBody>
          <a:bodyPr/>
          <a:lstStyle/>
          <a:p>
            <a:endParaRPr lang="en-US" sz="2800" dirty="0" smtClean="0"/>
          </a:p>
          <a:p>
            <a:r>
              <a:rPr lang="en-US" sz="2800" dirty="0" smtClean="0">
                <a:solidFill>
                  <a:schemeClr val="accent4">
                    <a:lumMod val="50000"/>
                  </a:schemeClr>
                </a:solidFill>
              </a:rPr>
              <a:t>the reason or reasons one has for acting or behaving in a particular way</a:t>
            </a:r>
            <a:endParaRPr lang="en-US" sz="2800" i="1" dirty="0" smtClean="0">
              <a:solidFill>
                <a:schemeClr val="accent4">
                  <a:lumMod val="50000"/>
                </a:schemeClr>
              </a:solidFill>
            </a:endParaRPr>
          </a:p>
          <a:p>
            <a:pPr>
              <a:buNone/>
            </a:pPr>
            <a:endParaRPr lang="en-US" sz="2800" i="1" dirty="0" smtClean="0">
              <a:solidFill>
                <a:schemeClr val="accent4">
                  <a:lumMod val="50000"/>
                </a:schemeClr>
              </a:solidFill>
            </a:endParaRPr>
          </a:p>
          <a:p>
            <a:r>
              <a:rPr lang="en-US" sz="2800" dirty="0" smtClean="0">
                <a:solidFill>
                  <a:schemeClr val="accent4">
                    <a:lumMod val="50000"/>
                  </a:schemeClr>
                </a:solidFill>
              </a:rPr>
              <a:t>the general desire or willingness of someone to do something</a:t>
            </a:r>
          </a:p>
          <a:p>
            <a:pPr algn="ctr">
              <a:buNone/>
            </a:pPr>
            <a:endParaRPr lang="en-US" sz="2400" dirty="0" smtClean="0">
              <a:solidFill>
                <a:schemeClr val="accent4">
                  <a:lumMod val="50000"/>
                </a:schemeClr>
              </a:solidFill>
            </a:endParaRPr>
          </a:p>
          <a:p>
            <a:pPr algn="ctr">
              <a:buNone/>
            </a:pPr>
            <a:r>
              <a:rPr lang="en-US" sz="2400" dirty="0" smtClean="0">
                <a:solidFill>
                  <a:schemeClr val="accent4">
                    <a:lumMod val="50000"/>
                  </a:schemeClr>
                </a:solidFill>
              </a:rPr>
              <a:t>- New Oxford American Dictionary</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315200" cy="715962"/>
          </a:xfrm>
        </p:spPr>
        <p:txBody>
          <a:bodyPr/>
          <a:lstStyle/>
          <a:p>
            <a:pPr algn="ctr"/>
            <a:r>
              <a:rPr lang="en-US" dirty="0" smtClean="0"/>
              <a:t>Goal setting</a:t>
            </a:r>
            <a:endParaRPr lang="en-US" dirty="0"/>
          </a:p>
        </p:txBody>
      </p:sp>
      <p:sp>
        <p:nvSpPr>
          <p:cNvPr id="3" name="Content Placeholder 2"/>
          <p:cNvSpPr>
            <a:spLocks noGrp="1"/>
          </p:cNvSpPr>
          <p:nvPr>
            <p:ph idx="1"/>
          </p:nvPr>
        </p:nvSpPr>
        <p:spPr>
          <a:xfrm>
            <a:off x="1524000" y="1447800"/>
            <a:ext cx="7315200" cy="4953000"/>
          </a:xfrm>
        </p:spPr>
        <p:txBody>
          <a:bodyPr/>
          <a:lstStyle/>
          <a:p>
            <a:r>
              <a:rPr lang="en-US" sz="2400" dirty="0" smtClean="0"/>
              <a:t>Set goals based on your child’s writing and include your child during this process.</a:t>
            </a:r>
          </a:p>
          <a:p>
            <a:r>
              <a:rPr lang="en-US" sz="2400" dirty="0" smtClean="0"/>
              <a:t>Set small, manageable, short term goals (see examples of goals in your handout)</a:t>
            </a:r>
          </a:p>
          <a:p>
            <a:r>
              <a:rPr lang="en-US" sz="2400" dirty="0" smtClean="0"/>
              <a:t>Reward your child as often as needed. Younger students need more frequent, immediate and tangible rewards, while older children can be rewarded less frequently, be given more abstract rewards, and can usually wait a reasonable amount of time before actually receiving the reward.</a:t>
            </a:r>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5-04-07 at 11.38.29 PM.png"/>
          <p:cNvPicPr>
            <a:picLocks noGrp="1" noChangeAspect="1"/>
          </p:cNvPicPr>
          <p:nvPr>
            <p:ph idx="1"/>
          </p:nvPr>
        </p:nvPicPr>
        <p:blipFill>
          <a:blip r:embed="rId3"/>
          <a:srcRect l="-2738" r="-2738"/>
          <a:stretch>
            <a:fillRect/>
          </a:stretch>
        </p:blipFill>
        <p:spPr>
          <a:xfrm>
            <a:off x="365760" y="685800"/>
            <a:ext cx="8778240" cy="5029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15200" cy="1295400"/>
          </a:xfrm>
        </p:spPr>
        <p:txBody>
          <a:bodyPr/>
          <a:lstStyle/>
          <a:p>
            <a:pPr algn="ctr"/>
            <a:r>
              <a:rPr lang="en-US" dirty="0" smtClean="0"/>
              <a:t/>
            </a:r>
            <a:br>
              <a:rPr lang="en-US" dirty="0" smtClean="0"/>
            </a:br>
            <a:r>
              <a:rPr lang="en-US" dirty="0" smtClean="0">
                <a:solidFill>
                  <a:schemeClr val="accent4">
                    <a:lumMod val="50000"/>
                  </a:schemeClr>
                </a:solidFill>
              </a:rPr>
              <a:t>Possible Reward Systems </a:t>
            </a:r>
            <a:r>
              <a:rPr lang="en-US" dirty="0" smtClean="0"/>
              <a:t/>
            </a:r>
            <a:br>
              <a:rPr lang="en-US" dirty="0" smtClean="0"/>
            </a:br>
            <a:endParaRPr lang="en-US" dirty="0"/>
          </a:p>
        </p:txBody>
      </p:sp>
      <p:sp>
        <p:nvSpPr>
          <p:cNvPr id="3" name="Content Placeholder 2"/>
          <p:cNvSpPr>
            <a:spLocks noGrp="1"/>
          </p:cNvSpPr>
          <p:nvPr>
            <p:ph idx="1"/>
          </p:nvPr>
        </p:nvSpPr>
        <p:spPr>
          <a:xfrm>
            <a:off x="2057400" y="1676400"/>
            <a:ext cx="5943600" cy="4267200"/>
          </a:xfrm>
        </p:spPr>
        <p:txBody>
          <a:bodyPr/>
          <a:lstStyle/>
          <a:p>
            <a:r>
              <a:rPr lang="en-US" dirty="0" smtClean="0">
                <a:solidFill>
                  <a:schemeClr val="accent4">
                    <a:lumMod val="50000"/>
                  </a:schemeClr>
                </a:solidFill>
              </a:rPr>
              <a:t>Marble jar</a:t>
            </a:r>
          </a:p>
          <a:p>
            <a:r>
              <a:rPr lang="en-US" dirty="0" smtClean="0">
                <a:solidFill>
                  <a:schemeClr val="accent4">
                    <a:lumMod val="50000"/>
                  </a:schemeClr>
                </a:solidFill>
              </a:rPr>
              <a:t>Sticker chart</a:t>
            </a:r>
          </a:p>
          <a:p>
            <a:r>
              <a:rPr lang="en-US" dirty="0" smtClean="0">
                <a:solidFill>
                  <a:schemeClr val="accent4">
                    <a:lumMod val="50000"/>
                  </a:schemeClr>
                </a:solidFill>
              </a:rPr>
              <a:t>Tally mark chart</a:t>
            </a:r>
          </a:p>
          <a:p>
            <a:r>
              <a:rPr lang="en-US" dirty="0" smtClean="0">
                <a:solidFill>
                  <a:schemeClr val="accent4">
                    <a:lumMod val="50000"/>
                  </a:schemeClr>
                </a:solidFill>
              </a:rPr>
              <a:t>Pieces to a puzzle</a:t>
            </a:r>
          </a:p>
          <a:p>
            <a:r>
              <a:rPr lang="en-US" dirty="0" smtClean="0">
                <a:solidFill>
                  <a:schemeClr val="accent4">
                    <a:lumMod val="50000"/>
                  </a:schemeClr>
                </a:solidFill>
              </a:rPr>
              <a:t>Game boards</a:t>
            </a:r>
          </a:p>
          <a:p>
            <a:r>
              <a:rPr lang="en-US" dirty="0" smtClean="0">
                <a:solidFill>
                  <a:schemeClr val="accent4">
                    <a:lumMod val="50000"/>
                  </a:schemeClr>
                </a:solidFill>
              </a:rPr>
              <a:t>Writing Bucks/Monopoly Money</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315200" cy="715962"/>
          </a:xfrm>
        </p:spPr>
        <p:txBody>
          <a:bodyPr/>
          <a:lstStyle/>
          <a:p>
            <a:pPr algn="ctr"/>
            <a:r>
              <a:rPr lang="en-US" dirty="0" smtClean="0">
                <a:solidFill>
                  <a:schemeClr val="accent4">
                    <a:lumMod val="50000"/>
                  </a:schemeClr>
                </a:solidFill>
              </a:rPr>
              <a:t>Possible Incentives</a:t>
            </a:r>
            <a:endParaRPr lang="en-US" dirty="0">
              <a:solidFill>
                <a:schemeClr val="accent4">
                  <a:lumMod val="50000"/>
                </a:schemeClr>
              </a:solidFill>
            </a:endParaRPr>
          </a:p>
        </p:txBody>
      </p:sp>
      <p:sp>
        <p:nvSpPr>
          <p:cNvPr id="3" name="Content Placeholder 2"/>
          <p:cNvSpPr>
            <a:spLocks noGrp="1"/>
          </p:cNvSpPr>
          <p:nvPr>
            <p:ph idx="1"/>
          </p:nvPr>
        </p:nvSpPr>
        <p:spPr>
          <a:xfrm>
            <a:off x="1524000" y="1295400"/>
            <a:ext cx="7315200" cy="5334000"/>
          </a:xfrm>
        </p:spPr>
        <p:txBody>
          <a:bodyPr/>
          <a:lstStyle/>
          <a:p>
            <a:r>
              <a:rPr lang="en-US" sz="2800" dirty="0" smtClean="0">
                <a:solidFill>
                  <a:schemeClr val="accent4">
                    <a:lumMod val="50000"/>
                  </a:schemeClr>
                </a:solidFill>
              </a:rPr>
              <a:t>Coupon reward</a:t>
            </a:r>
          </a:p>
          <a:p>
            <a:r>
              <a:rPr lang="en-US" sz="2800" dirty="0" smtClean="0">
                <a:solidFill>
                  <a:schemeClr val="accent4">
                    <a:lumMod val="50000"/>
                  </a:schemeClr>
                </a:solidFill>
              </a:rPr>
              <a:t>Special individual time with parent or family member</a:t>
            </a:r>
          </a:p>
          <a:p>
            <a:r>
              <a:rPr lang="en-US" sz="2800" dirty="0" smtClean="0">
                <a:solidFill>
                  <a:schemeClr val="accent4">
                    <a:lumMod val="50000"/>
                  </a:schemeClr>
                </a:solidFill>
              </a:rPr>
              <a:t>Ice cream/yogurt outing</a:t>
            </a:r>
          </a:p>
          <a:p>
            <a:r>
              <a:rPr lang="en-US" sz="2800" dirty="0" smtClean="0">
                <a:solidFill>
                  <a:schemeClr val="accent4">
                    <a:lumMod val="50000"/>
                  </a:schemeClr>
                </a:solidFill>
              </a:rPr>
              <a:t>Special day trip</a:t>
            </a:r>
          </a:p>
          <a:p>
            <a:r>
              <a:rPr lang="en-US" sz="2800" dirty="0" smtClean="0">
                <a:solidFill>
                  <a:schemeClr val="accent4">
                    <a:lumMod val="50000"/>
                  </a:schemeClr>
                </a:solidFill>
              </a:rPr>
              <a:t>Trip to the book store</a:t>
            </a:r>
          </a:p>
          <a:p>
            <a:r>
              <a:rPr lang="en-US" sz="2800" dirty="0" smtClean="0">
                <a:solidFill>
                  <a:schemeClr val="accent4">
                    <a:lumMod val="50000"/>
                  </a:schemeClr>
                </a:solidFill>
              </a:rPr>
              <a:t>Movie night</a:t>
            </a:r>
          </a:p>
          <a:p>
            <a:pPr>
              <a:buNone/>
            </a:pPr>
            <a:r>
              <a:rPr lang="en-US" b="1" i="1" dirty="0" smtClean="0">
                <a:solidFill>
                  <a:schemeClr val="accent4">
                    <a:lumMod val="50000"/>
                  </a:schemeClr>
                </a:solidFill>
              </a:rPr>
              <a:t>Whatever the incentive, be sure to include your child in choosing his/her reward.</a:t>
            </a:r>
          </a:p>
          <a:p>
            <a:endParaRPr lang="en-US" sz="2800" dirty="0" smtClean="0"/>
          </a:p>
          <a:p>
            <a:endParaRPr lang="en-US" sz="28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315200" cy="2057400"/>
          </a:xfrm>
        </p:spPr>
        <p:txBody>
          <a:bodyPr/>
          <a:lstStyle/>
          <a:p>
            <a:pPr lvl="1" algn="ctr"/>
            <a:r>
              <a:rPr lang="en-US" dirty="0" smtClean="0"/>
              <a:t/>
            </a:r>
            <a:br>
              <a:rPr lang="en-US" dirty="0" smtClean="0"/>
            </a:br>
            <a:r>
              <a:rPr lang="en-US" dirty="0" smtClean="0">
                <a:solidFill>
                  <a:schemeClr val="accent4">
                    <a:lumMod val="50000"/>
                  </a:schemeClr>
                </a:solidFill>
              </a:rPr>
              <a:t>Why do we want to encourage our children to write?</a:t>
            </a:r>
            <a:r>
              <a:rPr lang="en-US" dirty="0" smtClean="0"/>
              <a:t/>
            </a:r>
            <a:br>
              <a:rPr lang="en-US" dirty="0" smtClean="0"/>
            </a:br>
            <a:endParaRPr lang="en-US" dirty="0"/>
          </a:p>
        </p:txBody>
      </p:sp>
      <p:sp>
        <p:nvSpPr>
          <p:cNvPr id="3" name="Content Placeholder 2"/>
          <p:cNvSpPr>
            <a:spLocks noGrp="1"/>
          </p:cNvSpPr>
          <p:nvPr>
            <p:ph idx="1"/>
          </p:nvPr>
        </p:nvSpPr>
        <p:spPr>
          <a:xfrm>
            <a:off x="1600200" y="2362200"/>
            <a:ext cx="7315200" cy="4191000"/>
          </a:xfrm>
        </p:spPr>
        <p:txBody>
          <a:bodyPr/>
          <a:lstStyle/>
          <a:p>
            <a:r>
              <a:rPr lang="en-US" dirty="0" smtClean="0">
                <a:solidFill>
                  <a:schemeClr val="accent4">
                    <a:lumMod val="50000"/>
                  </a:schemeClr>
                </a:solidFill>
              </a:rPr>
              <a:t>To build writing stamina</a:t>
            </a:r>
          </a:p>
          <a:p>
            <a:r>
              <a:rPr lang="en-US" dirty="0" smtClean="0">
                <a:solidFill>
                  <a:schemeClr val="accent4">
                    <a:lumMod val="50000"/>
                  </a:schemeClr>
                </a:solidFill>
              </a:rPr>
              <a:t>To get children to feel comfortable with writing</a:t>
            </a:r>
          </a:p>
          <a:p>
            <a:r>
              <a:rPr lang="en-US" dirty="0" smtClean="0">
                <a:solidFill>
                  <a:schemeClr val="accent4">
                    <a:lumMod val="50000"/>
                  </a:schemeClr>
                </a:solidFill>
              </a:rPr>
              <a:t>To ensure future success</a:t>
            </a:r>
          </a:p>
          <a:p>
            <a:r>
              <a:rPr lang="en-US" dirty="0" smtClean="0">
                <a:solidFill>
                  <a:schemeClr val="accent4">
                    <a:lumMod val="50000"/>
                  </a:schemeClr>
                </a:solidFill>
              </a:rPr>
              <a:t>To get children to LOVE writing and sharing their ideas</a:t>
            </a:r>
            <a:endParaRPr lang="en-US" dirty="0">
              <a:solidFill>
                <a:schemeClr val="accent4">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315200" cy="1524000"/>
          </a:xfrm>
        </p:spPr>
        <p:txBody>
          <a:bodyPr/>
          <a:lstStyle/>
          <a:p>
            <a:pPr algn="ctr"/>
            <a:r>
              <a:rPr lang="en-US" dirty="0" smtClean="0">
                <a:solidFill>
                  <a:srgbClr val="282828"/>
                </a:solidFill>
              </a:rPr>
              <a:t>The Reading and Writing Connection</a:t>
            </a:r>
            <a:endParaRPr lang="en-US" dirty="0">
              <a:solidFill>
                <a:srgbClr val="282828"/>
              </a:solidFill>
            </a:endParaRPr>
          </a:p>
        </p:txBody>
      </p:sp>
      <p:sp>
        <p:nvSpPr>
          <p:cNvPr id="3" name="Content Placeholder 2"/>
          <p:cNvSpPr>
            <a:spLocks noGrp="1"/>
          </p:cNvSpPr>
          <p:nvPr>
            <p:ph idx="1"/>
          </p:nvPr>
        </p:nvSpPr>
        <p:spPr>
          <a:xfrm>
            <a:off x="1752600" y="1600200"/>
            <a:ext cx="7391400" cy="5257800"/>
          </a:xfrm>
        </p:spPr>
        <p:txBody>
          <a:bodyPr/>
          <a:lstStyle/>
          <a:p>
            <a:pPr>
              <a:buNone/>
            </a:pPr>
            <a:r>
              <a:rPr lang="en-US" sz="2800" dirty="0" smtClean="0">
                <a:solidFill>
                  <a:schemeClr val="accent4">
                    <a:lumMod val="50000"/>
                  </a:schemeClr>
                </a:solidFill>
              </a:rPr>
              <a:t>Remember:  </a:t>
            </a:r>
          </a:p>
          <a:p>
            <a:pPr>
              <a:buNone/>
            </a:pPr>
            <a:r>
              <a:rPr lang="en-US" sz="2800" dirty="0" smtClean="0">
                <a:solidFill>
                  <a:schemeClr val="accent4">
                    <a:lumMod val="50000"/>
                  </a:schemeClr>
                </a:solidFill>
              </a:rPr>
              <a:t>	</a:t>
            </a:r>
            <a:r>
              <a:rPr lang="en-US" sz="2800" u="sng" dirty="0" smtClean="0">
                <a:solidFill>
                  <a:schemeClr val="accent4">
                    <a:lumMod val="50000"/>
                  </a:schemeClr>
                </a:solidFill>
              </a:rPr>
              <a:t>Reading and writing are interconnected</a:t>
            </a:r>
            <a:r>
              <a:rPr lang="en-US" sz="2800" dirty="0" smtClean="0">
                <a:solidFill>
                  <a:schemeClr val="accent4">
                    <a:lumMod val="50000"/>
                  </a:schemeClr>
                </a:solidFill>
              </a:rPr>
              <a:t>.  </a:t>
            </a:r>
          </a:p>
          <a:p>
            <a:pPr>
              <a:buNone/>
            </a:pPr>
            <a:r>
              <a:rPr lang="en-US" sz="2800" dirty="0" smtClean="0">
                <a:solidFill>
                  <a:schemeClr val="accent4">
                    <a:lumMod val="50000"/>
                  </a:schemeClr>
                </a:solidFill>
              </a:rPr>
              <a:t>	Strong writers are avid readers.  </a:t>
            </a:r>
          </a:p>
          <a:p>
            <a:pPr>
              <a:buNone/>
            </a:pPr>
            <a:r>
              <a:rPr lang="en-US" sz="2800" dirty="0" smtClean="0">
                <a:solidFill>
                  <a:schemeClr val="accent4">
                    <a:lumMod val="50000"/>
                  </a:schemeClr>
                </a:solidFill>
              </a:rPr>
              <a:t>	Be sure to encourage reading across a variety of text types and genres. </a:t>
            </a:r>
          </a:p>
          <a:p>
            <a:pPr>
              <a:buNone/>
            </a:pPr>
            <a:r>
              <a:rPr lang="en-US" sz="2800" dirty="0" smtClean="0">
                <a:solidFill>
                  <a:schemeClr val="accent4">
                    <a:lumMod val="50000"/>
                  </a:schemeClr>
                </a:solidFill>
              </a:rPr>
              <a:t>	Encourage your students to draw before they write.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solidFill>
                  <a:schemeClr val="accent4">
                    <a:lumMod val="50000"/>
                  </a:schemeClr>
                </a:solidFill>
              </a:rPr>
              <a:t>Reading Genre Bingo Board</a:t>
            </a:r>
          </a:p>
          <a:p>
            <a:r>
              <a:rPr lang="en-US" dirty="0" smtClean="0">
                <a:solidFill>
                  <a:schemeClr val="accent4">
                    <a:lumMod val="50000"/>
                  </a:schemeClr>
                </a:solidFill>
              </a:rPr>
              <a:t>HC Library Summer Reading Club </a:t>
            </a:r>
          </a:p>
          <a:p>
            <a:r>
              <a:rPr lang="en-US" dirty="0" smtClean="0">
                <a:solidFill>
                  <a:schemeClr val="accent4">
                    <a:lumMod val="50000"/>
                  </a:schemeClr>
                </a:solidFill>
              </a:rPr>
              <a:t>HC Library booklist</a:t>
            </a:r>
          </a:p>
          <a:p>
            <a:r>
              <a:rPr lang="en-US" dirty="0" err="1" smtClean="0">
                <a:solidFill>
                  <a:schemeClr val="accent4">
                    <a:lumMod val="50000"/>
                  </a:schemeClr>
                </a:solidFill>
              </a:rPr>
              <a:t>www.abookandahug.com</a:t>
            </a:r>
            <a:endParaRPr lang="en-US" dirty="0" smtClean="0">
              <a:solidFill>
                <a:schemeClr val="accent4">
                  <a:lumMod val="50000"/>
                </a:schemeClr>
              </a:solidFill>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315200" cy="715962"/>
          </a:xfrm>
        </p:spPr>
        <p:txBody>
          <a:bodyPr/>
          <a:lstStyle/>
          <a:p>
            <a:pPr algn="ctr"/>
            <a:r>
              <a:rPr lang="en-US" dirty="0" smtClean="0">
                <a:solidFill>
                  <a:schemeClr val="accent4">
                    <a:lumMod val="50000"/>
                  </a:schemeClr>
                </a:solidFill>
              </a:rPr>
              <a:t>Keep writing fun!</a:t>
            </a:r>
            <a:endParaRPr lang="en-US" dirty="0">
              <a:solidFill>
                <a:schemeClr val="accent4">
                  <a:lumMod val="50000"/>
                </a:schemeClr>
              </a:solidFill>
            </a:endParaRPr>
          </a:p>
        </p:txBody>
      </p:sp>
      <p:sp>
        <p:nvSpPr>
          <p:cNvPr id="3" name="Content Placeholder 2"/>
          <p:cNvSpPr>
            <a:spLocks noGrp="1"/>
          </p:cNvSpPr>
          <p:nvPr>
            <p:ph idx="1"/>
          </p:nvPr>
        </p:nvSpPr>
        <p:spPr>
          <a:xfrm>
            <a:off x="1600200" y="1295400"/>
            <a:ext cx="7315200" cy="4648200"/>
          </a:xfrm>
        </p:spPr>
        <p:txBody>
          <a:bodyPr/>
          <a:lstStyle/>
          <a:p>
            <a:r>
              <a:rPr lang="en-US" sz="2800" dirty="0" smtClean="0">
                <a:solidFill>
                  <a:schemeClr val="accent4">
                    <a:lumMod val="50000"/>
                  </a:schemeClr>
                </a:solidFill>
              </a:rPr>
              <a:t>In the smaller breakout sessions, you will get a look at writing samples from each grade level and receive engaging activities to do with your child at home.</a:t>
            </a:r>
          </a:p>
          <a:p>
            <a:r>
              <a:rPr lang="en-US" sz="2800" dirty="0" smtClean="0">
                <a:solidFill>
                  <a:schemeClr val="accent4">
                    <a:lumMod val="50000"/>
                  </a:schemeClr>
                </a:solidFill>
              </a:rPr>
              <a:t>If you keep writing fun, children will want to keep doing it.</a:t>
            </a:r>
          </a:p>
          <a:p>
            <a:r>
              <a:rPr lang="en-US" sz="2800" dirty="0" smtClean="0">
                <a:solidFill>
                  <a:schemeClr val="accent4">
                    <a:lumMod val="50000"/>
                  </a:schemeClr>
                </a:solidFill>
              </a:rPr>
              <a:t>Giving children writing choices helps them be in control of their success and motivates them to continue growing as writers.</a:t>
            </a:r>
            <a:endParaRPr lang="en-US" sz="2800" dirty="0">
              <a:solidFill>
                <a:schemeClr val="accent4">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286000" y="655638"/>
            <a:ext cx="6248400" cy="715962"/>
          </a:xfrm>
        </p:spPr>
        <p:txBody>
          <a:bodyPr/>
          <a:lstStyle/>
          <a:p>
            <a:r>
              <a:rPr lang="en-US" sz="4000" dirty="0" smtClean="0">
                <a:solidFill>
                  <a:schemeClr val="accent4">
                    <a:lumMod val="50000"/>
                  </a:schemeClr>
                </a:solidFill>
              </a:rPr>
              <a:t>Purpose of the evening</a:t>
            </a:r>
            <a:endParaRPr lang="ru-RU" sz="4000" dirty="0">
              <a:solidFill>
                <a:schemeClr val="accent4">
                  <a:lumMod val="50000"/>
                </a:schemeClr>
              </a:solidFill>
            </a:endParaRPr>
          </a:p>
        </p:txBody>
      </p:sp>
      <p:sp>
        <p:nvSpPr>
          <p:cNvPr id="17413" name="Rectangle 5"/>
          <p:cNvSpPr>
            <a:spLocks noGrp="1" noChangeArrowheads="1"/>
          </p:cNvSpPr>
          <p:nvPr>
            <p:ph type="body" idx="1"/>
          </p:nvPr>
        </p:nvSpPr>
        <p:spPr>
          <a:xfrm>
            <a:off x="2286000" y="1600200"/>
            <a:ext cx="6324600" cy="4191000"/>
          </a:xfrm>
        </p:spPr>
        <p:txBody>
          <a:bodyPr/>
          <a:lstStyle/>
          <a:p>
            <a:pPr>
              <a:lnSpc>
                <a:spcPct val="80000"/>
              </a:lnSpc>
            </a:pPr>
            <a:r>
              <a:rPr lang="en-US" dirty="0" smtClean="0">
                <a:solidFill>
                  <a:srgbClr val="282828"/>
                </a:solidFill>
              </a:rPr>
              <a:t>To provide an overview of writing expectations as indicated by the Maryland College and Career-Ready Standards</a:t>
            </a:r>
          </a:p>
          <a:p>
            <a:pPr>
              <a:lnSpc>
                <a:spcPct val="80000"/>
              </a:lnSpc>
            </a:pPr>
            <a:r>
              <a:rPr lang="en-US" dirty="0" smtClean="0">
                <a:solidFill>
                  <a:srgbClr val="282828"/>
                </a:solidFill>
              </a:rPr>
              <a:t>To provide ideas for motivating children to write</a:t>
            </a:r>
          </a:p>
          <a:p>
            <a:pPr>
              <a:lnSpc>
                <a:spcPct val="80000"/>
              </a:lnSpc>
            </a:pPr>
            <a:r>
              <a:rPr lang="en-US" dirty="0" smtClean="0">
                <a:solidFill>
                  <a:srgbClr val="282828"/>
                </a:solidFill>
              </a:rPr>
              <a:t>To provide fun ideas for writing opportunities at home</a:t>
            </a:r>
            <a:endParaRPr lang="ru-RU" dirty="0">
              <a:solidFill>
                <a:srgbClr val="282828"/>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09800" y="533400"/>
            <a:ext cx="6934200" cy="715963"/>
          </a:xfrm>
        </p:spPr>
        <p:txBody>
          <a:bodyPr/>
          <a:lstStyle/>
          <a:p>
            <a:pPr algn="ctr"/>
            <a:r>
              <a:rPr lang="en-US" sz="4000" dirty="0" smtClean="0">
                <a:solidFill>
                  <a:schemeClr val="accent4">
                    <a:lumMod val="50000"/>
                  </a:schemeClr>
                </a:solidFill>
              </a:rPr>
              <a:t>Format of the Evening</a:t>
            </a:r>
            <a:endParaRPr lang="en-US" sz="4000" dirty="0">
              <a:solidFill>
                <a:schemeClr val="accent4">
                  <a:lumMod val="50000"/>
                </a:schemeClr>
              </a:solidFill>
            </a:endParaRPr>
          </a:p>
        </p:txBody>
      </p:sp>
      <p:sp>
        <p:nvSpPr>
          <p:cNvPr id="60419" name="Rectangle 3"/>
          <p:cNvSpPr>
            <a:spLocks noGrp="1" noChangeArrowheads="1"/>
          </p:cNvSpPr>
          <p:nvPr>
            <p:ph type="body" idx="1"/>
          </p:nvPr>
        </p:nvSpPr>
        <p:spPr>
          <a:xfrm>
            <a:off x="2438400" y="1447800"/>
            <a:ext cx="6172200" cy="5181600"/>
          </a:xfrm>
        </p:spPr>
        <p:txBody>
          <a:bodyPr/>
          <a:lstStyle/>
          <a:p>
            <a:pPr>
              <a:lnSpc>
                <a:spcPct val="80000"/>
              </a:lnSpc>
              <a:buNone/>
            </a:pPr>
            <a:r>
              <a:rPr lang="en-US" sz="2800" dirty="0" smtClean="0">
                <a:solidFill>
                  <a:schemeClr val="accent4">
                    <a:lumMod val="50000"/>
                  </a:schemeClr>
                </a:solidFill>
              </a:rPr>
              <a:t>6:00-6:30 – Overview of Writing Expectations in cafeteria</a:t>
            </a:r>
          </a:p>
          <a:p>
            <a:pPr>
              <a:lnSpc>
                <a:spcPct val="80000"/>
              </a:lnSpc>
              <a:buNone/>
            </a:pPr>
            <a:endParaRPr lang="en-US" sz="2800" dirty="0" smtClean="0">
              <a:solidFill>
                <a:schemeClr val="accent4">
                  <a:lumMod val="50000"/>
                </a:schemeClr>
              </a:solidFill>
            </a:endParaRPr>
          </a:p>
          <a:p>
            <a:pPr>
              <a:lnSpc>
                <a:spcPct val="80000"/>
              </a:lnSpc>
              <a:buNone/>
            </a:pPr>
            <a:r>
              <a:rPr lang="en-US" sz="2800" dirty="0" smtClean="0">
                <a:solidFill>
                  <a:schemeClr val="accent4">
                    <a:lumMod val="50000"/>
                  </a:schemeClr>
                </a:solidFill>
              </a:rPr>
              <a:t>6:35-6:55 -  First Rotation </a:t>
            </a:r>
          </a:p>
          <a:p>
            <a:pPr>
              <a:lnSpc>
                <a:spcPct val="80000"/>
              </a:lnSpc>
              <a:buNone/>
            </a:pPr>
            <a:r>
              <a:rPr lang="en-US" sz="2800" dirty="0" smtClean="0">
                <a:solidFill>
                  <a:schemeClr val="accent4">
                    <a:lumMod val="50000"/>
                  </a:schemeClr>
                </a:solidFill>
              </a:rPr>
              <a:t>	K-1 – Classroom A in First Grade</a:t>
            </a:r>
          </a:p>
          <a:p>
            <a:pPr>
              <a:lnSpc>
                <a:spcPct val="80000"/>
              </a:lnSpc>
              <a:buNone/>
            </a:pPr>
            <a:r>
              <a:rPr lang="en-US" sz="2800" dirty="0" smtClean="0">
                <a:solidFill>
                  <a:schemeClr val="accent4">
                    <a:lumMod val="50000"/>
                  </a:schemeClr>
                </a:solidFill>
              </a:rPr>
              <a:t>	2-3 – Classroom B in First Grade</a:t>
            </a:r>
          </a:p>
          <a:p>
            <a:pPr>
              <a:lnSpc>
                <a:spcPct val="80000"/>
              </a:lnSpc>
              <a:buNone/>
            </a:pPr>
            <a:r>
              <a:rPr lang="en-US" sz="2800" dirty="0" smtClean="0">
                <a:solidFill>
                  <a:schemeClr val="accent4">
                    <a:lumMod val="50000"/>
                  </a:schemeClr>
                </a:solidFill>
              </a:rPr>
              <a:t>	4-5 – Classroom C in First Grade</a:t>
            </a:r>
          </a:p>
          <a:p>
            <a:pPr>
              <a:lnSpc>
                <a:spcPct val="80000"/>
              </a:lnSpc>
              <a:buNone/>
            </a:pPr>
            <a:r>
              <a:rPr lang="en-US" sz="2800" dirty="0" smtClean="0">
                <a:solidFill>
                  <a:schemeClr val="accent4">
                    <a:lumMod val="50000"/>
                  </a:schemeClr>
                </a:solidFill>
              </a:rPr>
              <a:t> </a:t>
            </a:r>
          </a:p>
          <a:p>
            <a:pPr>
              <a:lnSpc>
                <a:spcPct val="80000"/>
              </a:lnSpc>
              <a:buNone/>
            </a:pPr>
            <a:r>
              <a:rPr lang="en-US" sz="2800" dirty="0" smtClean="0">
                <a:solidFill>
                  <a:schemeClr val="accent4">
                    <a:lumMod val="50000"/>
                  </a:schemeClr>
                </a:solidFill>
              </a:rPr>
              <a:t>7:	00-7:20 – Second Rotation</a:t>
            </a:r>
          </a:p>
          <a:p>
            <a:pPr>
              <a:lnSpc>
                <a:spcPct val="80000"/>
              </a:lnSpc>
              <a:buNone/>
            </a:pPr>
            <a:r>
              <a:rPr lang="en-US" sz="2800" dirty="0" smtClean="0">
                <a:solidFill>
                  <a:schemeClr val="accent4">
                    <a:lumMod val="50000"/>
                  </a:schemeClr>
                </a:solidFill>
              </a:rPr>
              <a:t>	K-1 – Classroom A in First Grade</a:t>
            </a:r>
          </a:p>
          <a:p>
            <a:pPr>
              <a:lnSpc>
                <a:spcPct val="80000"/>
              </a:lnSpc>
              <a:buNone/>
            </a:pPr>
            <a:r>
              <a:rPr lang="en-US" sz="2800" dirty="0" smtClean="0">
                <a:solidFill>
                  <a:schemeClr val="accent4">
                    <a:lumMod val="50000"/>
                  </a:schemeClr>
                </a:solidFill>
              </a:rPr>
              <a:t>	2-3 – Classroom B in First Grade</a:t>
            </a:r>
          </a:p>
          <a:p>
            <a:pPr>
              <a:lnSpc>
                <a:spcPct val="80000"/>
              </a:lnSpc>
              <a:buNone/>
            </a:pPr>
            <a:r>
              <a:rPr lang="en-US" sz="2800" dirty="0" smtClean="0">
                <a:solidFill>
                  <a:schemeClr val="accent4">
                    <a:lumMod val="50000"/>
                  </a:schemeClr>
                </a:solidFill>
              </a:rPr>
              <a:t>	4-5 – Classroom C in First Grade</a:t>
            </a:r>
          </a:p>
          <a:p>
            <a:pPr>
              <a:lnSpc>
                <a:spcPct val="80000"/>
              </a:lnSpc>
              <a:buNone/>
            </a:pPr>
            <a:r>
              <a:rPr lang="en-US" sz="2800" dirty="0" smtClean="0">
                <a:solidFill>
                  <a:srgbClr val="4D4D4D"/>
                </a:solidFill>
              </a:rPr>
              <a:t> </a:t>
            </a:r>
          </a:p>
          <a:p>
            <a:pPr>
              <a:lnSpc>
                <a:spcPct val="80000"/>
              </a:lnSpc>
              <a:buNone/>
            </a:pPr>
            <a:endParaRPr lang="en-US" sz="2800" dirty="0" smtClean="0">
              <a:solidFill>
                <a:srgbClr val="4D4D4D"/>
              </a:solidFill>
            </a:endParaRPr>
          </a:p>
          <a:p>
            <a:pPr>
              <a:lnSpc>
                <a:spcPct val="80000"/>
              </a:lnSpc>
              <a:buNone/>
            </a:pPr>
            <a:r>
              <a:rPr lang="en-US" sz="2800" dirty="0" smtClean="0">
                <a:solidFill>
                  <a:srgbClr val="4D4D4D"/>
                </a:solidFill>
              </a:rPr>
              <a:t>	</a:t>
            </a:r>
          </a:p>
          <a:p>
            <a:pPr>
              <a:lnSpc>
                <a:spcPct val="80000"/>
              </a:lnSpc>
              <a:buNone/>
            </a:pPr>
            <a:endParaRPr lang="en-US" sz="2800" dirty="0">
              <a:solidFill>
                <a:srgbClr val="4D4D4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315200" cy="715962"/>
          </a:xfrm>
        </p:spPr>
        <p:txBody>
          <a:bodyPr/>
          <a:lstStyle/>
          <a:p>
            <a:r>
              <a:rPr lang="en-US" dirty="0" smtClean="0">
                <a:solidFill>
                  <a:schemeClr val="accent4">
                    <a:lumMod val="50000"/>
                  </a:schemeClr>
                </a:solidFill>
              </a:rPr>
              <a:t>Maryland State Standards</a:t>
            </a:r>
            <a:endParaRPr lang="en-US" dirty="0">
              <a:solidFill>
                <a:schemeClr val="accent4">
                  <a:lumMod val="50000"/>
                </a:schemeClr>
              </a:solidFill>
            </a:endParaRPr>
          </a:p>
        </p:txBody>
      </p:sp>
      <p:sp>
        <p:nvSpPr>
          <p:cNvPr id="3" name="Content Placeholder 2"/>
          <p:cNvSpPr>
            <a:spLocks noGrp="1"/>
          </p:cNvSpPr>
          <p:nvPr>
            <p:ph idx="1"/>
          </p:nvPr>
        </p:nvSpPr>
        <p:spPr>
          <a:xfrm>
            <a:off x="1371600" y="1219200"/>
            <a:ext cx="7315200" cy="5105400"/>
          </a:xfrm>
        </p:spPr>
        <p:txBody>
          <a:bodyPr/>
          <a:lstStyle/>
          <a:p>
            <a:r>
              <a:rPr lang="en-US" dirty="0" smtClean="0">
                <a:solidFill>
                  <a:schemeClr val="accent4">
                    <a:lumMod val="50000"/>
                  </a:schemeClr>
                </a:solidFill>
              </a:rPr>
              <a:t>Text Types and Purposes</a:t>
            </a:r>
          </a:p>
          <a:p>
            <a:pPr lvl="1">
              <a:buNone/>
            </a:pPr>
            <a:r>
              <a:rPr lang="en-US" dirty="0" smtClean="0">
                <a:solidFill>
                  <a:schemeClr val="accent4">
                    <a:lumMod val="50000"/>
                  </a:schemeClr>
                </a:solidFill>
              </a:rPr>
              <a:t>1.  Write opinion pieces with reasons to support that opinion.</a:t>
            </a:r>
          </a:p>
          <a:p>
            <a:pPr lvl="1"/>
            <a:endParaRPr lang="en-US" dirty="0" smtClean="0">
              <a:solidFill>
                <a:schemeClr val="accent4">
                  <a:lumMod val="50000"/>
                </a:schemeClr>
              </a:solidFill>
            </a:endParaRPr>
          </a:p>
          <a:p>
            <a:pPr lvl="1">
              <a:buNone/>
            </a:pPr>
            <a:r>
              <a:rPr lang="en-US" dirty="0" smtClean="0">
                <a:solidFill>
                  <a:schemeClr val="accent4">
                    <a:lumMod val="50000"/>
                  </a:schemeClr>
                </a:solidFill>
              </a:rPr>
              <a:t>2.  Write informative/explanatory texts to examine a topic and convey ideas and information clearly.</a:t>
            </a:r>
          </a:p>
          <a:p>
            <a:pPr lvl="1"/>
            <a:endParaRPr lang="en-US" dirty="0" smtClean="0">
              <a:solidFill>
                <a:schemeClr val="accent4">
                  <a:lumMod val="50000"/>
                </a:schemeClr>
              </a:solidFill>
            </a:endParaRPr>
          </a:p>
          <a:p>
            <a:pPr lvl="1">
              <a:buNone/>
            </a:pPr>
            <a:r>
              <a:rPr lang="en-US" dirty="0" smtClean="0">
                <a:solidFill>
                  <a:schemeClr val="accent4">
                    <a:lumMod val="50000"/>
                  </a:schemeClr>
                </a:solidFill>
              </a:rPr>
              <a:t>3. </a:t>
            </a:r>
            <a:r>
              <a:rPr lang="en-US" dirty="0">
                <a:solidFill>
                  <a:schemeClr val="accent4">
                    <a:lumMod val="50000"/>
                  </a:schemeClr>
                </a:solidFill>
              </a:rPr>
              <a:t> </a:t>
            </a:r>
            <a:r>
              <a:rPr lang="en-US" dirty="0" smtClean="0">
                <a:solidFill>
                  <a:schemeClr val="accent4">
                    <a:lumMod val="50000"/>
                  </a:schemeClr>
                </a:solidFill>
              </a:rPr>
              <a:t>Write narratives to develop real or imagined experiences or events.</a:t>
            </a:r>
            <a:endParaRPr lang="en-US" dirty="0">
              <a:solidFill>
                <a:schemeClr val="accent4">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096962"/>
          </a:xfrm>
        </p:spPr>
        <p:txBody>
          <a:bodyPr/>
          <a:lstStyle/>
          <a:p>
            <a:r>
              <a:rPr lang="en-US" dirty="0" smtClean="0"/>
              <a:t/>
            </a:r>
            <a:br>
              <a:rPr lang="en-US" dirty="0" smtClean="0"/>
            </a:br>
            <a:r>
              <a:rPr lang="en-US" dirty="0" smtClean="0">
                <a:solidFill>
                  <a:schemeClr val="accent4">
                    <a:lumMod val="50000"/>
                  </a:schemeClr>
                </a:solidFill>
              </a:rPr>
              <a:t>Standards cont.</a:t>
            </a:r>
            <a:r>
              <a:rPr lang="en-US" dirty="0" smtClean="0"/>
              <a:t/>
            </a:r>
            <a:br>
              <a:rPr lang="en-US" dirty="0" smtClean="0"/>
            </a:br>
            <a:endParaRPr lang="en-US" dirty="0"/>
          </a:p>
        </p:txBody>
      </p:sp>
      <p:sp>
        <p:nvSpPr>
          <p:cNvPr id="3" name="Content Placeholder 2"/>
          <p:cNvSpPr>
            <a:spLocks noGrp="1"/>
          </p:cNvSpPr>
          <p:nvPr>
            <p:ph idx="1"/>
          </p:nvPr>
        </p:nvSpPr>
        <p:spPr>
          <a:xfrm>
            <a:off x="1371600" y="1295400"/>
            <a:ext cx="7772400" cy="5334000"/>
          </a:xfrm>
        </p:spPr>
        <p:txBody>
          <a:bodyPr/>
          <a:lstStyle/>
          <a:p>
            <a:pPr>
              <a:buNone/>
            </a:pPr>
            <a:r>
              <a:rPr lang="en-US" sz="2800" b="1" dirty="0" smtClean="0">
                <a:solidFill>
                  <a:srgbClr val="282828"/>
                </a:solidFill>
              </a:rPr>
              <a:t>Production and Distribution of Writing</a:t>
            </a:r>
          </a:p>
          <a:p>
            <a:pPr>
              <a:buNone/>
            </a:pPr>
            <a:r>
              <a:rPr lang="en-US" sz="2800" dirty="0" smtClean="0">
                <a:solidFill>
                  <a:srgbClr val="282828"/>
                </a:solidFill>
              </a:rPr>
              <a:t>	4. P</a:t>
            </a:r>
            <a:r>
              <a:rPr lang="en-US" sz="2800" dirty="0" smtClean="0">
                <a:solidFill>
                  <a:srgbClr val="282828"/>
                </a:solidFill>
                <a:latin typeface="+mn-lt"/>
                <a:ea typeface="+mn-ea"/>
                <a:cs typeface="+mn-cs"/>
              </a:rPr>
              <a:t>roduce </a:t>
            </a:r>
            <a:r>
              <a:rPr lang="en-US" sz="2800" dirty="0">
                <a:solidFill>
                  <a:srgbClr val="282828"/>
                </a:solidFill>
                <a:latin typeface="+mn-lt"/>
                <a:ea typeface="+mn-ea"/>
                <a:cs typeface="+mn-cs"/>
              </a:rPr>
              <a:t>writing in which the development and organization are appropriate to task and </a:t>
            </a:r>
            <a:r>
              <a:rPr lang="en-US" sz="2800" dirty="0" smtClean="0">
                <a:solidFill>
                  <a:srgbClr val="282828"/>
                </a:solidFill>
                <a:latin typeface="+mn-lt"/>
                <a:ea typeface="+mn-ea"/>
                <a:cs typeface="+mn-cs"/>
              </a:rPr>
              <a:t>purpose (begins in grade 3). </a:t>
            </a:r>
          </a:p>
          <a:p>
            <a:pPr>
              <a:buNone/>
            </a:pPr>
            <a:endParaRPr lang="en-US" sz="2800" dirty="0" smtClean="0">
              <a:solidFill>
                <a:srgbClr val="282828"/>
              </a:solidFill>
              <a:latin typeface="+mn-lt"/>
              <a:ea typeface="+mn-ea"/>
              <a:cs typeface="+mn-cs"/>
            </a:endParaRPr>
          </a:p>
          <a:p>
            <a:pPr>
              <a:buNone/>
            </a:pPr>
            <a:r>
              <a:rPr lang="en-US" sz="2800" dirty="0" smtClean="0">
                <a:solidFill>
                  <a:srgbClr val="282828"/>
                </a:solidFill>
              </a:rPr>
              <a:t>	5. D</a:t>
            </a:r>
            <a:r>
              <a:rPr lang="en-US" sz="2800" dirty="0" smtClean="0">
                <a:solidFill>
                  <a:srgbClr val="282828"/>
                </a:solidFill>
                <a:latin typeface="+mn-lt"/>
                <a:ea typeface="+mn-ea"/>
                <a:cs typeface="+mn-cs"/>
              </a:rPr>
              <a:t>evelop </a:t>
            </a:r>
            <a:r>
              <a:rPr lang="en-US" sz="2800" dirty="0">
                <a:solidFill>
                  <a:srgbClr val="282828"/>
                </a:solidFill>
                <a:latin typeface="+mn-lt"/>
                <a:ea typeface="+mn-ea"/>
                <a:cs typeface="+mn-cs"/>
              </a:rPr>
              <a:t>and strengthen writing as needed by planning, revising, and editing.</a:t>
            </a:r>
            <a:r>
              <a:rPr lang="en-US" sz="2800" dirty="0" smtClean="0">
                <a:solidFill>
                  <a:srgbClr val="282828"/>
                </a:solidFill>
                <a:latin typeface="+mn-lt"/>
                <a:ea typeface="+mn-ea"/>
                <a:cs typeface="+mn-cs"/>
              </a:rPr>
              <a:t> </a:t>
            </a:r>
          </a:p>
          <a:p>
            <a:pPr>
              <a:buNone/>
            </a:pPr>
            <a:endParaRPr lang="en-US" sz="2800" dirty="0" smtClean="0">
              <a:solidFill>
                <a:srgbClr val="282828"/>
              </a:solidFill>
              <a:latin typeface="+mn-lt"/>
              <a:ea typeface="+mn-ea"/>
              <a:cs typeface="+mn-cs"/>
            </a:endParaRPr>
          </a:p>
          <a:p>
            <a:pPr>
              <a:buNone/>
            </a:pPr>
            <a:r>
              <a:rPr lang="en-US" sz="2800" dirty="0" smtClean="0">
                <a:solidFill>
                  <a:srgbClr val="282828"/>
                </a:solidFill>
              </a:rPr>
              <a:t>	6. U</a:t>
            </a:r>
            <a:r>
              <a:rPr lang="en-US" sz="2800" dirty="0" smtClean="0">
                <a:solidFill>
                  <a:srgbClr val="282828"/>
                </a:solidFill>
                <a:latin typeface="+mn-lt"/>
                <a:ea typeface="+mn-ea"/>
                <a:cs typeface="+mn-cs"/>
              </a:rPr>
              <a:t>se </a:t>
            </a:r>
            <a:r>
              <a:rPr lang="en-US" sz="2800" dirty="0">
                <a:solidFill>
                  <a:srgbClr val="282828"/>
                </a:solidFill>
                <a:latin typeface="+mn-lt"/>
                <a:ea typeface="+mn-ea"/>
                <a:cs typeface="+mn-cs"/>
              </a:rPr>
              <a:t>technology to produce and publish writing (using keyboarding skills) as well as to interact and collaborate with others.</a:t>
            </a:r>
            <a:r>
              <a:rPr lang="en-US" sz="2800" dirty="0" smtClean="0">
                <a:solidFill>
                  <a:srgbClr val="282828"/>
                </a:solidFill>
              </a:rPr>
              <a:t> </a:t>
            </a:r>
            <a:endParaRPr lang="en-US" sz="2800" dirty="0">
              <a:solidFill>
                <a:srgbClr val="28282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096962"/>
          </a:xfrm>
        </p:spPr>
        <p:txBody>
          <a:bodyPr/>
          <a:lstStyle/>
          <a:p>
            <a:r>
              <a:rPr lang="en-US" dirty="0" smtClean="0"/>
              <a:t/>
            </a:r>
            <a:br>
              <a:rPr lang="en-US" dirty="0" smtClean="0"/>
            </a:br>
            <a:r>
              <a:rPr lang="en-US" dirty="0" smtClean="0">
                <a:solidFill>
                  <a:schemeClr val="accent4">
                    <a:lumMod val="50000"/>
                  </a:schemeClr>
                </a:solidFill>
              </a:rPr>
              <a:t>Standards cont.</a:t>
            </a:r>
            <a:r>
              <a:rPr lang="en-US" dirty="0" smtClean="0"/>
              <a:t/>
            </a:r>
            <a:br>
              <a:rPr lang="en-US" dirty="0" smtClean="0"/>
            </a:br>
            <a:endParaRPr lang="en-US" dirty="0"/>
          </a:p>
        </p:txBody>
      </p:sp>
      <p:sp>
        <p:nvSpPr>
          <p:cNvPr id="3" name="Content Placeholder 2"/>
          <p:cNvSpPr>
            <a:spLocks noGrp="1"/>
          </p:cNvSpPr>
          <p:nvPr>
            <p:ph idx="1"/>
          </p:nvPr>
        </p:nvSpPr>
        <p:spPr>
          <a:xfrm>
            <a:off x="1371600" y="1295400"/>
            <a:ext cx="7543800" cy="5257800"/>
          </a:xfrm>
        </p:spPr>
        <p:txBody>
          <a:bodyPr/>
          <a:lstStyle/>
          <a:p>
            <a:pPr>
              <a:buNone/>
            </a:pPr>
            <a:r>
              <a:rPr lang="en-US" sz="2800" dirty="0" smtClean="0">
                <a:solidFill>
                  <a:schemeClr val="accent4">
                    <a:lumMod val="50000"/>
                  </a:schemeClr>
                </a:solidFill>
              </a:rPr>
              <a:t>Research to Build and Present Knowledge</a:t>
            </a:r>
          </a:p>
          <a:p>
            <a:pPr>
              <a:buNone/>
            </a:pPr>
            <a:r>
              <a:rPr lang="en-US" sz="2800" dirty="0" smtClean="0">
                <a:solidFill>
                  <a:schemeClr val="accent4">
                    <a:lumMod val="50000"/>
                  </a:schemeClr>
                </a:solidFill>
              </a:rPr>
              <a:t>	7. Conduct research projects that build knowledge about a topic.</a:t>
            </a:r>
          </a:p>
          <a:p>
            <a:pPr>
              <a:buNone/>
            </a:pPr>
            <a:endParaRPr lang="en-US" sz="2800" dirty="0" smtClean="0">
              <a:solidFill>
                <a:schemeClr val="accent4">
                  <a:lumMod val="50000"/>
                </a:schemeClr>
              </a:solidFill>
            </a:endParaRPr>
          </a:p>
          <a:p>
            <a:pPr>
              <a:buNone/>
            </a:pPr>
            <a:r>
              <a:rPr lang="en-US" sz="2800" dirty="0" smtClean="0">
                <a:solidFill>
                  <a:schemeClr val="accent4">
                    <a:lumMod val="50000"/>
                  </a:schemeClr>
                </a:solidFill>
              </a:rPr>
              <a:t>	8. </a:t>
            </a:r>
            <a:r>
              <a:rPr lang="en-US" sz="2800" dirty="0">
                <a:solidFill>
                  <a:schemeClr val="accent4">
                    <a:lumMod val="50000"/>
                  </a:schemeClr>
                </a:solidFill>
                <a:latin typeface="+mn-lt"/>
                <a:ea typeface="+mn-ea"/>
                <a:cs typeface="+mn-cs"/>
              </a:rPr>
              <a:t>Recall information from experiences or gather information from print and digital </a:t>
            </a:r>
            <a:r>
              <a:rPr lang="en-US" sz="2800" dirty="0" smtClean="0">
                <a:solidFill>
                  <a:schemeClr val="accent4">
                    <a:lumMod val="50000"/>
                  </a:schemeClr>
                </a:solidFill>
                <a:latin typeface="+mn-lt"/>
                <a:ea typeface="+mn-ea"/>
                <a:cs typeface="+mn-cs"/>
              </a:rPr>
              <a:t>sources</a:t>
            </a:r>
            <a:r>
              <a:rPr lang="en-US" sz="2800" dirty="0" smtClean="0">
                <a:solidFill>
                  <a:schemeClr val="accent4">
                    <a:lumMod val="50000"/>
                  </a:schemeClr>
                </a:solidFill>
              </a:rPr>
              <a:t>.</a:t>
            </a:r>
          </a:p>
          <a:p>
            <a:pPr>
              <a:buNone/>
            </a:pPr>
            <a:endParaRPr lang="en-US" sz="2800" dirty="0" smtClean="0">
              <a:solidFill>
                <a:schemeClr val="accent4">
                  <a:lumMod val="50000"/>
                </a:schemeClr>
              </a:solidFill>
            </a:endParaRPr>
          </a:p>
          <a:p>
            <a:pPr>
              <a:buNone/>
            </a:pPr>
            <a:r>
              <a:rPr lang="en-US" sz="2800" dirty="0" smtClean="0">
                <a:solidFill>
                  <a:schemeClr val="accent4">
                    <a:lumMod val="50000"/>
                  </a:schemeClr>
                </a:solidFill>
              </a:rPr>
              <a:t>	9. </a:t>
            </a:r>
            <a:r>
              <a:rPr lang="en-US" sz="2800" dirty="0">
                <a:solidFill>
                  <a:schemeClr val="accent4">
                    <a:lumMod val="50000"/>
                  </a:schemeClr>
                </a:solidFill>
                <a:latin typeface="+mn-lt"/>
                <a:ea typeface="+mn-ea"/>
                <a:cs typeface="+mn-cs"/>
              </a:rPr>
              <a:t>Draw evidence from literary or informational texts to support analysis, reflection, and </a:t>
            </a:r>
            <a:r>
              <a:rPr lang="en-US" sz="2800" dirty="0" smtClean="0">
                <a:solidFill>
                  <a:schemeClr val="accent4">
                    <a:lumMod val="50000"/>
                  </a:schemeClr>
                </a:solidFill>
                <a:latin typeface="+mn-lt"/>
                <a:ea typeface="+mn-ea"/>
                <a:cs typeface="+mn-cs"/>
              </a:rPr>
              <a:t>research</a:t>
            </a:r>
            <a:r>
              <a:rPr lang="en-US" sz="2800" dirty="0" smtClean="0">
                <a:solidFill>
                  <a:schemeClr val="accent4">
                    <a:lumMod val="50000"/>
                  </a:schemeClr>
                </a:solidFill>
              </a:rPr>
              <a:t> (begins in grade 4).</a:t>
            </a:r>
            <a:endParaRPr lang="en-US" sz="2800" dirty="0">
              <a:solidFill>
                <a:schemeClr val="accent4">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096962"/>
          </a:xfrm>
        </p:spPr>
        <p:txBody>
          <a:bodyPr/>
          <a:lstStyle/>
          <a:p>
            <a:r>
              <a:rPr lang="en-US" dirty="0" smtClean="0"/>
              <a:t/>
            </a:r>
            <a:br>
              <a:rPr lang="en-US" dirty="0" smtClean="0"/>
            </a:br>
            <a:r>
              <a:rPr lang="en-US" dirty="0" smtClean="0">
                <a:solidFill>
                  <a:schemeClr val="accent4">
                    <a:lumMod val="50000"/>
                  </a:schemeClr>
                </a:solidFill>
              </a:rPr>
              <a:t>Standards cont.</a:t>
            </a:r>
            <a:r>
              <a:rPr lang="en-US" dirty="0" smtClean="0"/>
              <a:t/>
            </a:r>
            <a:br>
              <a:rPr lang="en-US" dirty="0" smtClean="0"/>
            </a:br>
            <a:endParaRPr lang="en-US" dirty="0"/>
          </a:p>
        </p:txBody>
      </p:sp>
      <p:sp>
        <p:nvSpPr>
          <p:cNvPr id="3" name="Content Placeholder 2"/>
          <p:cNvSpPr>
            <a:spLocks noGrp="1"/>
          </p:cNvSpPr>
          <p:nvPr>
            <p:ph idx="1"/>
          </p:nvPr>
        </p:nvSpPr>
        <p:spPr>
          <a:xfrm>
            <a:off x="1295400" y="1295400"/>
            <a:ext cx="7543800" cy="5257800"/>
          </a:xfrm>
        </p:spPr>
        <p:txBody>
          <a:bodyPr/>
          <a:lstStyle/>
          <a:p>
            <a:pPr>
              <a:buNone/>
            </a:pPr>
            <a:r>
              <a:rPr lang="en-US" sz="2800" dirty="0" smtClean="0">
                <a:solidFill>
                  <a:schemeClr val="accent4">
                    <a:lumMod val="50000"/>
                  </a:schemeClr>
                </a:solidFill>
              </a:rPr>
              <a:t>Range of Writing	</a:t>
            </a:r>
          </a:p>
          <a:p>
            <a:pPr>
              <a:buNone/>
            </a:pPr>
            <a:r>
              <a:rPr lang="en-US" sz="2800" dirty="0">
                <a:solidFill>
                  <a:schemeClr val="accent4">
                    <a:lumMod val="50000"/>
                  </a:schemeClr>
                </a:solidFill>
              </a:rPr>
              <a:t>	</a:t>
            </a:r>
            <a:r>
              <a:rPr lang="en-US" sz="2800" dirty="0" smtClean="0">
                <a:solidFill>
                  <a:schemeClr val="accent4">
                    <a:lumMod val="50000"/>
                  </a:schemeClr>
                </a:solidFill>
              </a:rPr>
              <a:t>10.  Grades 3-12 - </a:t>
            </a:r>
            <a:r>
              <a:rPr lang="en-US" sz="2800" dirty="0">
                <a:solidFill>
                  <a:schemeClr val="accent4">
                    <a:lumMod val="50000"/>
                  </a:schemeClr>
                </a:solidFill>
                <a:latin typeface="+mn-lt"/>
                <a:ea typeface="+mn-ea"/>
                <a:cs typeface="+mn-cs"/>
              </a:rPr>
              <a:t>Write routinely over extended time frames (time for research, reflection, and revision) and shorter time frames (a</a:t>
            </a:r>
            <a:r>
              <a:rPr lang="en-US" sz="2800" dirty="0" smtClean="0">
                <a:solidFill>
                  <a:schemeClr val="accent4">
                    <a:lumMod val="50000"/>
                  </a:schemeClr>
                </a:solidFill>
                <a:latin typeface="+mn-lt"/>
                <a:ea typeface="+mn-ea"/>
                <a:cs typeface="+mn-cs"/>
              </a:rPr>
              <a:t> single </a:t>
            </a:r>
            <a:r>
              <a:rPr lang="en-US" sz="2800" dirty="0">
                <a:solidFill>
                  <a:schemeClr val="accent4">
                    <a:lumMod val="50000"/>
                  </a:schemeClr>
                </a:solidFill>
                <a:latin typeface="+mn-lt"/>
                <a:ea typeface="+mn-ea"/>
                <a:cs typeface="+mn-cs"/>
              </a:rPr>
              <a:t>sitting or a day or two) for a range of discipline-specific tasks, purposes, and audiences.</a:t>
            </a:r>
            <a:endParaRPr lang="en-US" sz="2800" dirty="0" smtClean="0">
              <a:solidFill>
                <a:schemeClr val="accent4">
                  <a:lumMod val="50000"/>
                </a:schemeClr>
              </a:solidFill>
              <a:latin typeface="+mn-lt"/>
              <a:ea typeface="+mn-ea"/>
              <a:cs typeface="+mn-cs"/>
            </a:endParaRPr>
          </a:p>
          <a:p>
            <a:pPr>
              <a:buNone/>
            </a:pPr>
            <a:endParaRPr lang="en-US" sz="2800" dirty="0" smtClean="0">
              <a:solidFill>
                <a:schemeClr val="accent4">
                  <a:lumMod val="50000"/>
                </a:schemeClr>
              </a:solidFill>
            </a:endParaRPr>
          </a:p>
          <a:p>
            <a:pPr>
              <a:buNone/>
            </a:pPr>
            <a:r>
              <a:rPr lang="en-US" sz="2400" dirty="0" smtClean="0">
                <a:solidFill>
                  <a:schemeClr val="accent4">
                    <a:lumMod val="50000"/>
                  </a:schemeClr>
                </a:solidFill>
              </a:rPr>
              <a:t>Note:  This is a general list of the Anchor Standards.  Grade specific standards can be found at </a:t>
            </a:r>
          </a:p>
          <a:p>
            <a:pPr>
              <a:buNone/>
            </a:pPr>
            <a:r>
              <a:rPr lang="en-US" sz="2400" dirty="0">
                <a:solidFill>
                  <a:schemeClr val="accent4">
                    <a:lumMod val="50000"/>
                  </a:schemeClr>
                </a:solidFill>
              </a:rPr>
              <a:t>	</a:t>
            </a:r>
            <a:r>
              <a:rPr lang="en-US" sz="2400" dirty="0" smtClean="0">
                <a:solidFill>
                  <a:schemeClr val="accent4">
                    <a:lumMod val="50000"/>
                  </a:schemeClr>
                </a:solidFill>
              </a:rPr>
              <a:t>http://</a:t>
            </a:r>
            <a:r>
              <a:rPr lang="en-US" sz="2400" dirty="0" err="1" smtClean="0">
                <a:solidFill>
                  <a:schemeClr val="accent4">
                    <a:lumMod val="50000"/>
                  </a:schemeClr>
                </a:solidFill>
              </a:rPr>
              <a:t>www.corestandards.org</a:t>
            </a:r>
            <a:r>
              <a:rPr lang="en-US" sz="2400" dirty="0" smtClean="0">
                <a:solidFill>
                  <a:schemeClr val="accent4">
                    <a:lumMod val="50000"/>
                  </a:schemeClr>
                </a:solidFill>
              </a:rPr>
              <a:t>/ELA-Literacy/</a:t>
            </a:r>
            <a:endParaRPr lang="en-US" sz="2400" dirty="0">
              <a:solidFill>
                <a:schemeClr val="accent4">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0"/>
            <a:ext cx="7315200" cy="715962"/>
          </a:xfrm>
        </p:spPr>
        <p:txBody>
          <a:bodyPr/>
          <a:lstStyle/>
          <a:p>
            <a:r>
              <a:rPr lang="en-US" dirty="0" smtClean="0">
                <a:solidFill>
                  <a:schemeClr val="accent4">
                    <a:lumMod val="50000"/>
                  </a:schemeClr>
                </a:solidFill>
              </a:rPr>
              <a:t>How Writing Develops</a:t>
            </a:r>
            <a:endParaRPr lang="en-US" dirty="0">
              <a:solidFill>
                <a:schemeClr val="accent4">
                  <a:lumMod val="50000"/>
                </a:schemeClr>
              </a:solidFill>
            </a:endParaRPr>
          </a:p>
        </p:txBody>
      </p:sp>
      <p:sp>
        <p:nvSpPr>
          <p:cNvPr id="4" name="Content Placeholder 3"/>
          <p:cNvSpPr>
            <a:spLocks noGrp="1"/>
          </p:cNvSpPr>
          <p:nvPr>
            <p:ph idx="1"/>
          </p:nvPr>
        </p:nvSpPr>
        <p:spPr>
          <a:xfrm>
            <a:off x="1295400" y="1600200"/>
            <a:ext cx="7315200" cy="4191000"/>
          </a:xfrm>
        </p:spPr>
        <p:txBody>
          <a:bodyPr/>
          <a:lstStyle/>
          <a:p>
            <a:r>
              <a:rPr lang="en-US" dirty="0" smtClean="0">
                <a:solidFill>
                  <a:schemeClr val="accent4">
                    <a:lumMod val="50000"/>
                  </a:schemeClr>
                </a:solidFill>
              </a:rPr>
              <a:t>Scribbling/drawing</a:t>
            </a:r>
          </a:p>
          <a:p>
            <a:r>
              <a:rPr lang="en-US" dirty="0" smtClean="0">
                <a:solidFill>
                  <a:schemeClr val="accent4">
                    <a:lumMod val="50000"/>
                  </a:schemeClr>
                </a:solidFill>
              </a:rPr>
              <a:t>Letter-like forms and shapes</a:t>
            </a:r>
          </a:p>
          <a:p>
            <a:r>
              <a:rPr lang="en-US" dirty="0" smtClean="0">
                <a:solidFill>
                  <a:schemeClr val="accent4">
                    <a:lumMod val="50000"/>
                  </a:schemeClr>
                </a:solidFill>
              </a:rPr>
              <a:t>Letters and spaces</a:t>
            </a:r>
          </a:p>
          <a:p>
            <a:r>
              <a:rPr lang="en-US" dirty="0" smtClean="0">
                <a:solidFill>
                  <a:schemeClr val="accent4">
                    <a:lumMod val="50000"/>
                  </a:schemeClr>
                </a:solidFill>
              </a:rPr>
              <a:t>Conventional writing and spelling</a:t>
            </a:r>
          </a:p>
          <a:p>
            <a:endParaRPr lang="en-US" dirty="0" smtClean="0"/>
          </a:p>
          <a:p>
            <a:r>
              <a:rPr lang="en-US" dirty="0" smtClean="0">
                <a:solidFill>
                  <a:schemeClr val="accent4">
                    <a:lumMod val="50000"/>
                  </a:schemeClr>
                </a:solidFill>
              </a:rPr>
              <a:t>http://</a:t>
            </a:r>
            <a:r>
              <a:rPr lang="en-US" dirty="0" err="1" smtClean="0">
                <a:solidFill>
                  <a:schemeClr val="accent4">
                    <a:lumMod val="50000"/>
                  </a:schemeClr>
                </a:solidFill>
              </a:rPr>
              <a:t>www.readingrockets.org</a:t>
            </a:r>
            <a:r>
              <a:rPr lang="en-US" dirty="0" smtClean="0">
                <a:solidFill>
                  <a:schemeClr val="accent4">
                    <a:lumMod val="50000"/>
                  </a:schemeClr>
                </a:solidFill>
              </a:rPr>
              <a:t>/article/how-writing-develops </a:t>
            </a:r>
          </a:p>
          <a:p>
            <a:endParaRPr lang="en-US" dirty="0" smtClean="0"/>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5-04-12 at 10.38.43 PM.png"/>
          <p:cNvPicPr>
            <a:picLocks noGrp="1" noChangeAspect="1"/>
          </p:cNvPicPr>
          <p:nvPr>
            <p:ph idx="1"/>
          </p:nvPr>
        </p:nvPicPr>
        <p:blipFill>
          <a:blip r:embed="rId3"/>
          <a:srcRect l="-2325" r="-2325"/>
          <a:stretch>
            <a:fillRect/>
          </a:stretch>
        </p:blipFill>
        <p:spPr>
          <a:xfrm>
            <a:off x="762000" y="381000"/>
            <a:ext cx="8382000" cy="5943600"/>
          </a:xfrm>
        </p:spPr>
      </p:pic>
    </p:spTree>
  </p:cSld>
  <p:clrMapOvr>
    <a:masterClrMapping/>
  </p:clrMapOvr>
</p:sld>
</file>

<file path=ppt/theme/theme1.xml><?xml version="1.0" encoding="utf-8"?>
<a:theme xmlns:a="http://schemas.openxmlformats.org/drawingml/2006/main" name="powerpoint-template">
  <a:themeElements>
    <a:clrScheme name="">
      <a:dk1>
        <a:srgbClr val="5F5F5F"/>
      </a:dk1>
      <a:lt1>
        <a:srgbClr val="FFFFFF"/>
      </a:lt1>
      <a:dk2>
        <a:srgbClr val="5F5F5F"/>
      </a:dk2>
      <a:lt2>
        <a:srgbClr val="478E00"/>
      </a:lt2>
      <a:accent1>
        <a:srgbClr val="5EA400"/>
      </a:accent1>
      <a:accent2>
        <a:srgbClr val="92CC00"/>
      </a:accent2>
      <a:accent3>
        <a:srgbClr val="FFFFFF"/>
      </a:accent3>
      <a:accent4>
        <a:srgbClr val="505050"/>
      </a:accent4>
      <a:accent5>
        <a:srgbClr val="B6CFAA"/>
      </a:accent5>
      <a:accent6>
        <a:srgbClr val="84B900"/>
      </a:accent6>
      <a:hlink>
        <a:srgbClr val="B3E00B"/>
      </a:hlink>
      <a:folHlink>
        <a:srgbClr val="D1D1D1"/>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powerpoint-template.pot</Template>
  <TotalTime>2378</TotalTime>
  <Words>831</Words>
  <Application>Microsoft Macintosh PowerPoint</Application>
  <PresentationFormat>On-screen Show (4:3)</PresentationFormat>
  <Paragraphs>122</Paragraphs>
  <Slides>19</Slides>
  <Notes>19</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powerpoint-template</vt:lpstr>
      <vt:lpstr>Spring into Writing</vt:lpstr>
      <vt:lpstr>Purpose of the evening</vt:lpstr>
      <vt:lpstr>Format of the Evening</vt:lpstr>
      <vt:lpstr>Maryland State Standards</vt:lpstr>
      <vt:lpstr> Standards cont. </vt:lpstr>
      <vt:lpstr> Standards cont. </vt:lpstr>
      <vt:lpstr> Standards cont. </vt:lpstr>
      <vt:lpstr>How Writing Develops</vt:lpstr>
      <vt:lpstr>Slide 9</vt:lpstr>
      <vt:lpstr>Slide 10</vt:lpstr>
      <vt:lpstr>Motivation</vt:lpstr>
      <vt:lpstr>Goal setting</vt:lpstr>
      <vt:lpstr>Slide 13</vt:lpstr>
      <vt:lpstr> Possible Reward Systems  </vt:lpstr>
      <vt:lpstr>Possible Incentives</vt:lpstr>
      <vt:lpstr> Why do we want to encourage our children to write? </vt:lpstr>
      <vt:lpstr>The Reading and Writing Connection</vt:lpstr>
      <vt:lpstr>Resources</vt:lpstr>
      <vt:lpstr>Keep writing fun!</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into Writing</dc:title>
  <dc:creator>Howard County Administrator</dc:creator>
  <cp:lastModifiedBy>Howard County</cp:lastModifiedBy>
  <cp:revision>9</cp:revision>
  <cp:lastPrinted>2015-04-16T14:46:20Z</cp:lastPrinted>
  <dcterms:created xsi:type="dcterms:W3CDTF">2015-04-24T02:52:17Z</dcterms:created>
  <dcterms:modified xsi:type="dcterms:W3CDTF">2015-04-24T02:56:08Z</dcterms:modified>
</cp:coreProperties>
</file>